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8" r:id="rId3"/>
    <p:sldId id="287" r:id="rId4"/>
    <p:sldId id="288" r:id="rId5"/>
    <p:sldId id="299" r:id="rId6"/>
    <p:sldId id="300" r:id="rId7"/>
    <p:sldId id="301" r:id="rId8"/>
    <p:sldId id="324" r:id="rId9"/>
    <p:sldId id="302" r:id="rId10"/>
    <p:sldId id="303" r:id="rId11"/>
    <p:sldId id="326" r:id="rId12"/>
    <p:sldId id="304" r:id="rId13"/>
    <p:sldId id="305" r:id="rId14"/>
    <p:sldId id="297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25" r:id="rId24"/>
    <p:sldId id="314" r:id="rId25"/>
    <p:sldId id="298" r:id="rId26"/>
    <p:sldId id="315" r:id="rId27"/>
    <p:sldId id="316" r:id="rId28"/>
    <p:sldId id="317" r:id="rId29"/>
    <p:sldId id="319" r:id="rId30"/>
    <p:sldId id="320" r:id="rId31"/>
    <p:sldId id="318" r:id="rId32"/>
    <p:sldId id="321" r:id="rId33"/>
    <p:sldId id="322" r:id="rId34"/>
    <p:sldId id="323" r:id="rId35"/>
    <p:sldId id="26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EBB"/>
    <a:srgbClr val="FF33CC"/>
    <a:srgbClr val="9D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4724" autoAdjust="0"/>
  </p:normalViewPr>
  <p:slideViewPr>
    <p:cSldViewPr>
      <p:cViewPr varScale="1">
        <p:scale>
          <a:sx n="195" d="100"/>
          <a:sy n="195" d="100"/>
        </p:scale>
        <p:origin x="-292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5BA6-1954-400D-9FC8-479CE75E68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hyperlink" Target="http://www.youtube.com/embed/vAeEEoxVhAo?rel=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1" TargetMode="Externa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os.org/wiki/sw_urdf_exporter" TargetMode="Externa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2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3" TargetMode="Externa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4" TargetMode="Externa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5" TargetMode="Externa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oveit.ros.org/wiki/index.php/Hydro/High-level_Overview_Diagram" TargetMode="External"/><Relationship Id="rId4" Type="http://schemas.openxmlformats.org/officeDocument/2006/relationships/hyperlink" Target="http://moveit.ros.org/wiki/index.php/Hydro/Pipeline_Overview_Diagram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6" TargetMode="Externa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oveit.ros.org/wiki/index.php/Hydro/High-level_Overview_Diagram" TargetMode="External"/><Relationship Id="rId4" Type="http://schemas.openxmlformats.org/officeDocument/2006/relationships/hyperlink" Target="http://moveit.ros.org/wiki/index.php/Hydro/Pipeline_Overview_Diagram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3: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Motion Planning for Manipulators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Jeremy Zoss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429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solidFill>
                  <a:schemeClr val="tx2"/>
                </a:solidFill>
              </a:rPr>
              <a:t>5 </a:t>
            </a:r>
            <a:r>
              <a:rPr lang="fr-FR" sz="2000" dirty="0" err="1" smtClean="0">
                <a:solidFill>
                  <a:schemeClr val="tx2"/>
                </a:solidFill>
              </a:rPr>
              <a:t>June</a:t>
            </a:r>
            <a:r>
              <a:rPr lang="fr-FR" sz="2000" dirty="0" smtClean="0">
                <a:solidFill>
                  <a:schemeClr val="tx2"/>
                </a:solidFill>
              </a:rPr>
              <a:t> 2014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err="1" smtClean="0"/>
              <a:t>MoveIt</a:t>
            </a:r>
            <a:r>
              <a:rPr lang="en-US" dirty="0" smtClean="0"/>
              <a:t>! Do?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2" y="1233488"/>
            <a:ext cx="603461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24000" y="5791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http://www.youtube.com/embed/vAeEEoxVhAo?rel=0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MoveIt</a:t>
            </a:r>
            <a:r>
              <a:rPr lang="en-US" dirty="0" smtClean="0"/>
              <a:t>! / Robot Integration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MoveIt</a:t>
            </a:r>
            <a:r>
              <a:rPr lang="en-US" dirty="0" smtClean="0"/>
              <a:t>! Package...</a:t>
            </a:r>
          </a:p>
          <a:p>
            <a:pPr lvl="1"/>
            <a:r>
              <a:rPr lang="en-US" dirty="0" smtClean="0"/>
              <a:t>includes all required nodes, </a:t>
            </a:r>
            <a:r>
              <a:rPr lang="en-US" dirty="0" err="1" smtClean="0"/>
              <a:t>config</a:t>
            </a:r>
            <a:r>
              <a:rPr lang="en-US" dirty="0" smtClean="0"/>
              <a:t>, launch files</a:t>
            </a:r>
          </a:p>
          <a:p>
            <a:pPr lvl="2"/>
            <a:r>
              <a:rPr lang="en-US" sz="2000" dirty="0" smtClean="0"/>
              <a:t>motion planning, filtering, collision detection, etc.</a:t>
            </a:r>
          </a:p>
          <a:p>
            <a:pPr lvl="1"/>
            <a:r>
              <a:rPr lang="en-US" dirty="0" smtClean="0"/>
              <a:t>is unique to each individual robot model</a:t>
            </a:r>
          </a:p>
          <a:p>
            <a:pPr lvl="2"/>
            <a:r>
              <a:rPr lang="en-US" sz="2000" dirty="0" smtClean="0"/>
              <a:t>includes references to URDF robot data</a:t>
            </a:r>
          </a:p>
          <a:p>
            <a:pPr lvl="1"/>
            <a:r>
              <a:rPr lang="en-US" dirty="0" smtClean="0"/>
              <a:t>uses a standard interface to robots</a:t>
            </a:r>
          </a:p>
          <a:p>
            <a:pPr lvl="2"/>
            <a:r>
              <a:rPr lang="en-US" sz="2000" dirty="0" smtClean="0"/>
              <a:t>publish trajectory, listen to joint angles</a:t>
            </a:r>
          </a:p>
          <a:p>
            <a:pPr lvl="1"/>
            <a:r>
              <a:rPr lang="en-US" dirty="0" smtClean="0"/>
              <a:t>can (optionally) include </a:t>
            </a:r>
            <a:r>
              <a:rPr lang="en-US" dirty="0" err="1" smtClean="0"/>
              <a:t>workcell</a:t>
            </a:r>
            <a:r>
              <a:rPr lang="en-US" dirty="0" smtClean="0"/>
              <a:t> geometry</a:t>
            </a:r>
          </a:p>
          <a:p>
            <a:pPr lvl="2"/>
            <a:r>
              <a:rPr lang="en-US" sz="2000" dirty="0" smtClean="0"/>
              <a:t>e.g. for collision checking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3.1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Examining a Planning Environment</a:t>
            </a:r>
          </a:p>
        </p:txBody>
      </p:sp>
      <p:pic>
        <p:nvPicPr>
          <p:cNvPr id="7" name="Picture 6" descr="3.1 Planning Environ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209800"/>
            <a:ext cx="6477000" cy="395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743200"/>
            <a:ext cx="7772400" cy="1524000"/>
          </a:xfrm>
          <a:prstGeom prst="rect">
            <a:avLst/>
          </a:prstGeom>
        </p:spPr>
        <p:txBody>
          <a:bodyPr/>
          <a:lstStyle/>
          <a:p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Set Up a New Robot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93812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For each new robot model...</a:t>
            </a:r>
          </a:p>
          <a:p>
            <a:pPr algn="r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create a new </a:t>
            </a:r>
            <a:r>
              <a:rPr lang="en-US" b="1" dirty="0" err="1" smtClean="0">
                <a:solidFill>
                  <a:schemeClr val="accent6"/>
                </a:solidFill>
              </a:rPr>
              <a:t>MoveIt</a:t>
            </a:r>
            <a:r>
              <a:rPr lang="en-US" b="1" dirty="0" smtClean="0">
                <a:solidFill>
                  <a:schemeClr val="accent6"/>
                </a:solidFill>
              </a:rPr>
              <a:t>! package</a:t>
            </a:r>
          </a:p>
          <a:p>
            <a:r>
              <a:rPr lang="en-US" dirty="0" smtClean="0"/>
              <a:t>Kinematics</a:t>
            </a:r>
          </a:p>
          <a:p>
            <a:pPr lvl="1"/>
            <a:r>
              <a:rPr lang="en-US" sz="2400" dirty="0" smtClean="0"/>
              <a:t>physical configuration, lengths, etc.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! configuration</a:t>
            </a:r>
          </a:p>
          <a:p>
            <a:pPr lvl="1"/>
            <a:r>
              <a:rPr lang="en-US" sz="2400" dirty="0" err="1" smtClean="0"/>
              <a:t>plugins</a:t>
            </a:r>
            <a:r>
              <a:rPr lang="en-US" sz="2400" dirty="0" smtClean="0"/>
              <a:t>, default parameter values</a:t>
            </a:r>
          </a:p>
          <a:p>
            <a:pPr lvl="1"/>
            <a:r>
              <a:rPr lang="en-US" sz="2400" dirty="0" smtClean="0"/>
              <a:t>self-collision testing</a:t>
            </a:r>
          </a:p>
          <a:p>
            <a:pPr lvl="1"/>
            <a:r>
              <a:rPr lang="en-US" sz="2400" dirty="0" smtClean="0"/>
              <a:t>pre-defined poses</a:t>
            </a:r>
          </a:p>
          <a:p>
            <a:r>
              <a:rPr lang="en-US" dirty="0" smtClean="0"/>
              <a:t>Robot connection</a:t>
            </a:r>
          </a:p>
          <a:p>
            <a:pPr lvl="1"/>
            <a:r>
              <a:rPr lang="en-US" sz="2400" dirty="0" err="1" smtClean="0"/>
              <a:t>FollowJointTrajectory</a:t>
            </a:r>
            <a:r>
              <a:rPr lang="en-US" sz="2400" dirty="0" smtClean="0"/>
              <a:t> Action name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371600"/>
            <a:ext cx="7772400" cy="1524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Set Up a New Robot</a:t>
            </a:r>
            <a:endParaRPr lang="en-US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3528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Create a URDF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Create a </a:t>
            </a:r>
            <a:r>
              <a:rPr lang="en-US" sz="3300" dirty="0" err="1" smtClean="0">
                <a:solidFill>
                  <a:schemeClr val="tx2"/>
                </a:solidFill>
              </a:rPr>
              <a:t>MoveIt</a:t>
            </a:r>
            <a:r>
              <a:rPr lang="en-US" sz="3300" dirty="0" smtClean="0">
                <a:solidFill>
                  <a:schemeClr val="tx2"/>
                </a:solidFill>
              </a:rPr>
              <a:t>! Package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Update </a:t>
            </a:r>
            <a:r>
              <a:rPr lang="en-US" sz="3300" dirty="0" err="1" smtClean="0">
                <a:solidFill>
                  <a:schemeClr val="tx2"/>
                </a:solidFill>
              </a:rPr>
              <a:t>MoveIt</a:t>
            </a:r>
            <a:r>
              <a:rPr lang="en-US" sz="3300" dirty="0" smtClean="0">
                <a:solidFill>
                  <a:schemeClr val="tx2"/>
                </a:solidFill>
              </a:rPr>
              <a:t>! Package for ROS-I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Test on ROS-I Simulator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rgbClr val="9DBEE7"/>
                </a:solidFill>
              </a:rPr>
              <a:t>Test on “Real” Robot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24600"/>
            <a:ext cx="1752600" cy="365125"/>
          </a:xfrm>
          <a:prstGeom prst="rect">
            <a:avLst/>
          </a:prstGeom>
        </p:spPr>
        <p:txBody>
          <a:bodyPr/>
          <a:lstStyle/>
          <a:p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</a:rPr>
              <a:t>5 </a:t>
            </a:r>
            <a:r>
              <a:rPr lang="fr-FR" sz="1200" dirty="0" err="1" smtClean="0">
                <a:solidFill>
                  <a:schemeClr val="tx1">
                    <a:tint val="75000"/>
                  </a:schemeClr>
                </a:solidFill>
              </a:rPr>
              <a:t>June</a:t>
            </a: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</a:rPr>
              <a:t> 2014 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URDF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 covered URDF basics.</a:t>
            </a:r>
          </a:p>
          <a:p>
            <a:r>
              <a:rPr lang="en-US" dirty="0" smtClean="0"/>
              <a:t>Here are some tips:</a:t>
            </a:r>
          </a:p>
          <a:p>
            <a:pPr lvl="1"/>
            <a:r>
              <a:rPr lang="en-US" dirty="0" smtClean="0"/>
              <a:t>create from datasheet or use </a:t>
            </a:r>
            <a:r>
              <a:rPr lang="en-US" dirty="0" smtClean="0">
                <a:hlinkClick r:id="rId2"/>
              </a:rPr>
              <a:t>Solidworks Add-In</a:t>
            </a:r>
            <a:endParaRPr lang="en-US" dirty="0" smtClean="0"/>
          </a:p>
          <a:p>
            <a:pPr lvl="1"/>
            <a:r>
              <a:rPr lang="en-US" dirty="0" smtClean="0"/>
              <a:t>double-check joint-offsets for accuracy</a:t>
            </a:r>
          </a:p>
          <a:p>
            <a:pPr lvl="1"/>
            <a:r>
              <a:rPr lang="en-US" dirty="0" smtClean="0"/>
              <a:t>round near-zero offsets (if appropriate)</a:t>
            </a:r>
          </a:p>
          <a:p>
            <a:pPr lvl="1"/>
            <a:r>
              <a:rPr lang="en-US" dirty="0" smtClean="0"/>
              <a:t>use 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base_link</a:t>
            </a:r>
            <a:r>
              <a:rPr lang="en-US" dirty="0" smtClean="0"/>
              <a:t>” and “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tool0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use simplified collision models</a:t>
            </a:r>
          </a:p>
          <a:p>
            <a:pPr lvl="2"/>
            <a:r>
              <a:rPr lang="en-US" dirty="0" smtClean="0"/>
              <a:t>convex-hull or </a:t>
            </a:r>
            <a:r>
              <a:rPr lang="en-US" dirty="0" err="1" smtClean="0"/>
              <a:t>primatives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267200"/>
            <a:ext cx="27432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dirty="0" smtClean="0">
                <a:solidFill>
                  <a:schemeClr val="accent6"/>
                </a:solidFill>
              </a:rPr>
              <a:t>critical</a:t>
            </a:r>
            <a:r>
              <a:rPr lang="en-US" dirty="0" smtClean="0"/>
              <a:t> to verify that your URDF matches the physical robot:</a:t>
            </a:r>
          </a:p>
          <a:p>
            <a:pPr lvl="1"/>
            <a:r>
              <a:rPr lang="en-US" dirty="0" smtClean="0"/>
              <a:t>each joint moves as expected</a:t>
            </a:r>
          </a:p>
          <a:p>
            <a:pPr lvl="1"/>
            <a:r>
              <a:rPr lang="en-US" dirty="0" smtClean="0"/>
              <a:t>joint-coupling issues are identified</a:t>
            </a:r>
          </a:p>
          <a:p>
            <a:pPr lvl="1"/>
            <a:r>
              <a:rPr lang="en-US" dirty="0" smtClean="0"/>
              <a:t>min/max joint limits</a:t>
            </a:r>
          </a:p>
          <a:p>
            <a:pPr lvl="1"/>
            <a:r>
              <a:rPr lang="en-US" dirty="0" smtClean="0"/>
              <a:t>joint directions (pos/</a:t>
            </a:r>
            <a:r>
              <a:rPr lang="en-US" dirty="0" err="1" smtClean="0"/>
              <a:t>neg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correct zero-position,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3.2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Verify the robot URDF</a:t>
            </a:r>
          </a:p>
        </p:txBody>
      </p:sp>
      <p:pic>
        <p:nvPicPr>
          <p:cNvPr id="8" name="Picture 7" descr="3.2 Verify UR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209800"/>
            <a:ext cx="5946432" cy="3626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MoveIt</a:t>
            </a:r>
            <a:r>
              <a:rPr lang="en-US" dirty="0" smtClean="0"/>
              <a:t>! Setup Assistant</a:t>
            </a:r>
          </a:p>
          <a:p>
            <a:pPr lvl="1"/>
            <a:r>
              <a:rPr lang="en-US" dirty="0" smtClean="0"/>
              <a:t>can create a new package or edit an existing one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8" name="Picture 7" descr="3.3 Setup Assistant.png"/>
          <p:cNvPicPr>
            <a:picLocks noChangeAspect="1"/>
          </p:cNvPicPr>
          <p:nvPr/>
        </p:nvPicPr>
        <p:blipFill>
          <a:blip r:embed="rId2" cstate="print"/>
          <a:srcRect l="55834" t="25404" r="18333" b="28137"/>
          <a:stretch>
            <a:fillRect/>
          </a:stretch>
        </p:blipFill>
        <p:spPr>
          <a:xfrm>
            <a:off x="2743200" y="2362200"/>
            <a:ext cx="3473824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Motion Planning in ROS</a:t>
            </a:r>
          </a:p>
          <a:p>
            <a:r>
              <a:rPr lang="en-US" sz="36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HowTo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360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Set Up a New Robot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b="1" dirty="0" err="1" smtClean="0">
                <a:latin typeface="Courier New" pitchFamily="49" charset="0"/>
                <a:cs typeface="Courier New" pitchFamily="49" charset="0"/>
              </a:rPr>
              <a:t>HowTo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3600" dirty="0" smtClean="0"/>
              <a:t> </a:t>
            </a:r>
            <a:r>
              <a:rPr lang="en-US" dirty="0" smtClean="0"/>
              <a:t>Motion Planning using </a:t>
            </a:r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BB path trai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833" t="15663" r="8333" b="22530"/>
          <a:stretch>
            <a:fillRect/>
          </a:stretch>
        </p:blipFill>
        <p:spPr>
          <a:xfrm>
            <a:off x="2743200" y="3810000"/>
            <a:ext cx="2670387" cy="27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3.3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Create a </a:t>
            </a:r>
            <a:r>
              <a:rPr lang="en-US" sz="3600" dirty="0" err="1" smtClean="0">
                <a:solidFill>
                  <a:schemeClr val="tx2"/>
                </a:solidFill>
              </a:rPr>
              <a:t>MoveIt</a:t>
            </a:r>
            <a:r>
              <a:rPr lang="en-US" sz="3600" dirty="0" smtClean="0">
                <a:solidFill>
                  <a:schemeClr val="tx2"/>
                </a:solidFill>
              </a:rPr>
              <a:t>! Package</a:t>
            </a:r>
          </a:p>
        </p:txBody>
      </p:sp>
      <p:pic>
        <p:nvPicPr>
          <p:cNvPr id="9" name="Picture 8" descr="3.3 Setup Assistant.png"/>
          <p:cNvPicPr>
            <a:picLocks noChangeAspect="1"/>
          </p:cNvPicPr>
          <p:nvPr/>
        </p:nvPicPr>
        <p:blipFill>
          <a:blip r:embed="rId3" cstate="print"/>
          <a:srcRect l="5255" t="3598" r="15358"/>
          <a:stretch>
            <a:fillRect/>
          </a:stretch>
        </p:blipFill>
        <p:spPr>
          <a:xfrm>
            <a:off x="1371600" y="2209800"/>
            <a:ext cx="4218632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5486400"/>
            <a:ext cx="71628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stop before tutorial step 2.1 (Test </a:t>
            </a:r>
            <a:r>
              <a:rPr lang="en-US" b="1" dirty="0" err="1" smtClean="0">
                <a:solidFill>
                  <a:srgbClr val="FF0000"/>
                </a:solidFill>
              </a:rPr>
              <a:t>MoveIt</a:t>
            </a:r>
            <a:r>
              <a:rPr lang="en-US" b="1" dirty="0" smtClean="0">
                <a:solidFill>
                  <a:srgbClr val="FF0000"/>
                </a:solidFill>
              </a:rPr>
              <a:t> Package).  We’ll do that later.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890127"/>
          </a:xfrm>
        </p:spPr>
        <p:txBody>
          <a:bodyPr/>
          <a:lstStyle/>
          <a:p>
            <a:r>
              <a:rPr lang="en-US" dirty="0" smtClean="0"/>
              <a:t>Setup Assistant generates a </a:t>
            </a:r>
            <a:r>
              <a:rPr lang="en-US" i="1" dirty="0" smtClean="0"/>
              <a:t>generic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missing </a:t>
            </a:r>
            <a:r>
              <a:rPr lang="en-US" dirty="0" err="1" smtClean="0"/>
              <a:t>config</a:t>
            </a:r>
            <a:r>
              <a:rPr lang="en-US" dirty="0" smtClean="0"/>
              <a:t>. data to connect to a specific robot</a:t>
            </a:r>
          </a:p>
          <a:p>
            <a:pPr lvl="1"/>
            <a:r>
              <a:rPr lang="en-US" dirty="0" smtClean="0"/>
              <a:t>ROS-I robots use a </a:t>
            </a:r>
            <a:r>
              <a:rPr lang="en-US" i="1" dirty="0" smtClean="0"/>
              <a:t>standard</a:t>
            </a:r>
            <a:r>
              <a:rPr lang="en-US" dirty="0" smtClean="0"/>
              <a:t> interface</a:t>
            </a:r>
          </a:p>
          <a:p>
            <a:pPr lvl="1"/>
            <a:endParaRPr lang="en-US" dirty="0" smtClean="0"/>
          </a:p>
          <a:p>
            <a:endParaRPr lang="en-US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3.4 File Loca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2895600"/>
            <a:ext cx="2438400" cy="3361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661527"/>
          </a:xfrm>
        </p:spPr>
        <p:txBody>
          <a:bodyPr/>
          <a:lstStyle/>
          <a:p>
            <a:r>
              <a:rPr lang="en-US" dirty="0" smtClean="0"/>
              <a:t>We’ll generate launch files to run both:</a:t>
            </a:r>
          </a:p>
          <a:p>
            <a:pPr lvl="1"/>
            <a:r>
              <a:rPr lang="en-US" b="1" dirty="0" smtClean="0"/>
              <a:t>simulated</a:t>
            </a:r>
            <a:r>
              <a:rPr lang="en-US" dirty="0" smtClean="0"/>
              <a:t> ROS-I robot</a:t>
            </a:r>
          </a:p>
          <a:p>
            <a:pPr lvl="1"/>
            <a:r>
              <a:rPr lang="en-US" b="1" dirty="0" smtClean="0"/>
              <a:t>real </a:t>
            </a:r>
            <a:r>
              <a:rPr lang="en-US" dirty="0" smtClean="0"/>
              <a:t>robot-controller interface</a:t>
            </a:r>
            <a:endParaRPr lang="en-US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457200" y="3200400"/>
            <a:ext cx="8305800" cy="2590800"/>
            <a:chOff x="457200" y="2819400"/>
            <a:chExt cx="8305800" cy="2590800"/>
          </a:xfrm>
        </p:grpSpPr>
        <p:sp>
          <p:nvSpPr>
            <p:cNvPr id="34" name="Rounded Rectangle 33"/>
            <p:cNvSpPr/>
            <p:nvPr/>
          </p:nvSpPr>
          <p:spPr>
            <a:xfrm>
              <a:off x="3810000" y="3124200"/>
              <a:ext cx="3581400" cy="2286000"/>
            </a:xfrm>
            <a:prstGeom prst="roundRect">
              <a:avLst>
                <a:gd name="adj" fmla="val 7821"/>
              </a:avLst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57400" y="3657600"/>
              <a:ext cx="1447800" cy="10668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200" dirty="0" err="1" smtClean="0">
                  <a:latin typeface="Courier New" pitchFamily="49" charset="0"/>
                  <a:cs typeface="Courier New" pitchFamily="49" charset="0"/>
                </a:rPr>
                <a:t>Joint_Names</a:t>
              </a:r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,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Points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- Point 1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- Point 2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81200" y="312420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FollowJointTrajectory</a:t>
              </a:r>
              <a:r>
                <a:rPr lang="en-US" sz="1400" dirty="0" smtClean="0"/>
                <a:t> Action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62400" y="3657600"/>
              <a:ext cx="1447800" cy="1066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Joint Trajectory Action Server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86200" y="28194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ROS Industrial</a:t>
              </a:r>
              <a:endParaRPr lang="en-US" sz="1400" dirty="0"/>
            </a:p>
          </p:txBody>
        </p:sp>
        <p:pic>
          <p:nvPicPr>
            <p:cNvPr id="18" name="Picture 63" descr="roomba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715230" y="4189143"/>
              <a:ext cx="1047770" cy="1022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ight Arrow 20"/>
            <p:cNvSpPr/>
            <p:nvPr/>
          </p:nvSpPr>
          <p:spPr>
            <a:xfrm>
              <a:off x="1447800" y="4114800"/>
              <a:ext cx="6096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352800" y="3962400"/>
              <a:ext cx="7620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200" y="3429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MoveIt</a:t>
              </a:r>
              <a:r>
                <a:rPr lang="en-US" dirty="0" smtClean="0"/>
                <a:t>!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" y="3962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Arm Nav.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400" y="4419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Custom Path</a:t>
              </a:r>
              <a:endParaRPr lang="en-US" dirty="0"/>
            </a:p>
          </p:txBody>
        </p:sp>
        <p:sp>
          <p:nvSpPr>
            <p:cNvPr id="27" name="Right Arrow 26"/>
            <p:cNvSpPr/>
            <p:nvPr/>
          </p:nvSpPr>
          <p:spPr>
            <a:xfrm rot="19785759">
              <a:off x="1358137" y="4524898"/>
              <a:ext cx="7620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1814241" flipV="1">
              <a:off x="1358137" y="3762898"/>
              <a:ext cx="7620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91200" y="3276600"/>
              <a:ext cx="1447800" cy="685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Industrial Robot Simulator</a:t>
              </a:r>
              <a:endParaRPr lang="en-US" sz="16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91200" y="4419600"/>
              <a:ext cx="1447800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/>
                <a:t>Motion Interface</a:t>
              </a:r>
              <a:endParaRPr lang="en-US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91200" y="4724400"/>
              <a:ext cx="1447800" cy="3048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/>
                <a:t>State Interface</a:t>
              </a:r>
              <a:endParaRPr lang="en-US" sz="1400" dirty="0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162800" y="4572000"/>
              <a:ext cx="685800" cy="30480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9940965">
              <a:off x="5271424" y="3579706"/>
              <a:ext cx="762000" cy="457200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59035" flipV="1">
              <a:off x="5244176" y="4417907"/>
              <a:ext cx="762000" cy="457200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3.4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Update the </a:t>
            </a:r>
            <a:r>
              <a:rPr lang="en-US" sz="3600" dirty="0" err="1" smtClean="0">
                <a:solidFill>
                  <a:schemeClr val="tx2"/>
                </a:solidFill>
              </a:rPr>
              <a:t>MoveIt</a:t>
            </a:r>
            <a:r>
              <a:rPr lang="en-US" sz="3600" dirty="0" smtClean="0">
                <a:solidFill>
                  <a:schemeClr val="tx2"/>
                </a:solidFill>
              </a:rPr>
              <a:t>! Package for ROS-I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5486400"/>
            <a:ext cx="71628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stop before tutorial step 3.1 (Test </a:t>
            </a:r>
            <a:r>
              <a:rPr lang="en-US" b="1" dirty="0" err="1" smtClean="0">
                <a:solidFill>
                  <a:srgbClr val="FF0000"/>
                </a:solidFill>
              </a:rPr>
              <a:t>MoveIt</a:t>
            </a:r>
            <a:r>
              <a:rPr lang="en-US" b="1" dirty="0" smtClean="0">
                <a:solidFill>
                  <a:srgbClr val="FF0000"/>
                </a:solidFill>
              </a:rPr>
              <a:t> Package).  We’ll do that later.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3.4 Simulated Planning Environ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399" y="2362200"/>
            <a:ext cx="4623093" cy="281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2286000"/>
            <a:ext cx="2286000" cy="817245"/>
          </a:xfrm>
          <a:prstGeom prst="roundRect">
            <a:avLst/>
          </a:prstGeom>
          <a:noFill/>
          <a:ln w="28575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SIA20D Joint Order:</a:t>
            </a:r>
          </a:p>
          <a:p>
            <a:r>
              <a:rPr lang="en-US" sz="2400" dirty="0" smtClean="0"/>
              <a:t>S, L, E, U, R, B, 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3200400"/>
            <a:ext cx="3505200" cy="1787723"/>
          </a:xfrm>
          <a:prstGeom prst="roundRect">
            <a:avLst/>
          </a:prstGeom>
          <a:noFill/>
          <a:ln w="28575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SIA20D Substitutions:</a:t>
            </a:r>
          </a:p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robot_moveit_config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tabLst>
                <a:tab pos="228600" algn="l"/>
              </a:tabLst>
            </a:pPr>
            <a:r>
              <a:rPr lang="en-US" sz="2000" b="1" dirty="0" smtClean="0"/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=&gt; SIA20D_moveit_config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robot_interface_pkg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tabLst>
                <a:tab pos="228600" algn="l"/>
              </a:tabLst>
            </a:pPr>
            <a:r>
              <a:rPr lang="en-US" sz="2000" b="1" dirty="0" smtClean="0"/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=&gt; dx100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1371600"/>
            <a:ext cx="7924800" cy="1524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Motion Planning using </a:t>
            </a:r>
            <a:r>
              <a:rPr lang="en-US" sz="4800" dirty="0" err="1" smtClean="0"/>
              <a:t>MoveIt</a:t>
            </a:r>
            <a:r>
              <a:rPr lang="en-US" sz="4800" dirty="0" smtClean="0"/>
              <a:t>!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</p:spPr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3528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Motion Planning using </a:t>
            </a:r>
            <a:r>
              <a:rPr lang="en-US" sz="3300" dirty="0" err="1" smtClean="0">
                <a:solidFill>
                  <a:schemeClr val="tx2"/>
                </a:solidFill>
              </a:rPr>
              <a:t>RViz</a:t>
            </a:r>
            <a:endParaRPr lang="en-US" sz="3300" dirty="0" smtClean="0">
              <a:solidFill>
                <a:schemeClr val="tx2"/>
              </a:solidFill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Motion Planning using C++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Digging Deeper</a:t>
            </a:r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</a:t>
            </a:r>
            <a:r>
              <a:rPr lang="en-US" dirty="0" err="1" smtClean="0"/>
              <a:t>RViz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126423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Display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36866" name="Picture 2" descr="Display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948056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</a:t>
            </a:r>
            <a:r>
              <a:rPr lang="en-US" dirty="0" err="1" smtClean="0"/>
              <a:t>RViz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126423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Planning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44034" name="Picture 2" descr="MotionQue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428586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3.5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Motion Planning using </a:t>
            </a:r>
            <a:r>
              <a:rPr lang="en-US" sz="3600" dirty="0" err="1" smtClean="0">
                <a:solidFill>
                  <a:schemeClr val="tx2"/>
                </a:solidFill>
              </a:rPr>
              <a:t>RViz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pic>
        <p:nvPicPr>
          <p:cNvPr id="46082" name="Picture 2" descr="Obsta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286000"/>
            <a:ext cx="5343525" cy="38481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509127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MoveIt</a:t>
            </a:r>
            <a:r>
              <a:rPr lang="en-US" dirty="0" smtClean="0"/>
              <a:t>! provides a high-level C++ API:</a:t>
            </a:r>
          </a:p>
          <a:p>
            <a:pPr algn="ctr">
              <a:buNone/>
            </a:pPr>
            <a:r>
              <a:rPr lang="en-US" sz="24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endParaRPr lang="en-US" sz="2400" b="1" dirty="0" smtClean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 algn="ctr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8200" y="2743200"/>
            <a:ext cx="7239000" cy="132343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moveit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move_group.h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6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MoveGroup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group("</a:t>
            </a:r>
            <a:r>
              <a:rPr lang="en-US" sz="16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manipulator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setRandomTarget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762000" y="4419600"/>
            <a:ext cx="8229600" cy="1509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i="1" dirty="0" smtClean="0">
                <a:solidFill>
                  <a:schemeClr val="tx2"/>
                </a:solidFill>
              </a:rPr>
              <a:t>3 lines = collision-aware path planning &amp; execution</a:t>
            </a:r>
            <a:endParaRPr kumimoji="0" lang="en-US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xplosion 1 8"/>
          <p:cNvSpPr/>
          <p:nvPr/>
        </p:nvSpPr>
        <p:spPr>
          <a:xfrm>
            <a:off x="7010400" y="4267200"/>
            <a:ext cx="1981200" cy="1676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Amazing!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Callout 2 (No Border) 12"/>
          <p:cNvSpPr/>
          <p:nvPr/>
        </p:nvSpPr>
        <p:spPr>
          <a:xfrm>
            <a:off x="7239000" y="1905000"/>
            <a:ext cx="533400" cy="381000"/>
          </a:xfrm>
          <a:prstGeom prst="callout2">
            <a:avLst>
              <a:gd name="adj1" fmla="val 49861"/>
              <a:gd name="adj2" fmla="val -5158"/>
              <a:gd name="adj3" fmla="val 47639"/>
              <a:gd name="adj4" fmla="val -38889"/>
              <a:gd name="adj5" fmla="val -40833"/>
              <a:gd name="adj6" fmla="val -126032"/>
            </a:avLst>
          </a:prstGeom>
          <a:noFill/>
          <a:ln w="9525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</a:t>
            </a:r>
            <a:r>
              <a:rPr lang="en-US" dirty="0" err="1" smtClean="0"/>
              <a:t>MoveIt</a:t>
            </a:r>
            <a:r>
              <a:rPr lang="en-US" dirty="0" smtClean="0"/>
              <a:t>! Complexity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Moveit_highleve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83" b="27778"/>
          <a:stretch>
            <a:fillRect/>
          </a:stretch>
        </p:blipFill>
        <p:spPr>
          <a:xfrm>
            <a:off x="1371600" y="757497"/>
            <a:ext cx="5504330" cy="5643303"/>
          </a:xfrm>
          <a:prstGeom prst="rect">
            <a:avLst/>
          </a:prstGeom>
        </p:spPr>
      </p:pic>
      <p:grpSp>
        <p:nvGrpSpPr>
          <p:cNvPr id="2" name="Group 13"/>
          <p:cNvGrpSpPr/>
          <p:nvPr/>
        </p:nvGrpSpPr>
        <p:grpSpPr>
          <a:xfrm flipH="1">
            <a:off x="7239000" y="1981200"/>
            <a:ext cx="504825" cy="228600"/>
            <a:chOff x="4800600" y="3505200"/>
            <a:chExt cx="733425" cy="381000"/>
          </a:xfrm>
        </p:grpSpPr>
        <p:sp>
          <p:nvSpPr>
            <p:cNvPr id="11" name="Isosceles Triangle 10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86600" y="21921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Sensor Input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http://moveit.ros.org/wiki/index.php/Hydro/High-level_Overview_Diagram</a:t>
            </a:r>
            <a:endParaRPr lang="en-US" sz="800" dirty="0" smtClean="0"/>
          </a:p>
          <a:p>
            <a:r>
              <a:rPr lang="en-US" sz="800" dirty="0" smtClean="0">
                <a:hlinkClick r:id="rId4"/>
              </a:rPr>
              <a:t>http://moveit.ros.org/wiki/index.php/Hydro/Pipeline_Overview_Diagram</a:t>
            </a:r>
            <a:endParaRPr lang="en-US" sz="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524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Motion Planning</a:t>
            </a:r>
            <a:br>
              <a:rPr lang="en-US" sz="4800" dirty="0" smtClean="0"/>
            </a:br>
            <a:r>
              <a:rPr lang="en-US" sz="4800" dirty="0" smtClean="0"/>
              <a:t>in ROS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59472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Pre-defined position: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0600" y="1752600"/>
            <a:ext cx="7239000" cy="5847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setNamedTarget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“home”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533400" y="2758073"/>
            <a:ext cx="8229600" cy="59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Joint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position: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3276600"/>
            <a:ext cx="7239000" cy="830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map&lt;string, double&gt;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joints =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my_function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setJointValueTarget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joints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533400" y="4358273"/>
            <a:ext cx="8229600" cy="59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Cartesian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4876800"/>
            <a:ext cx="7239000" cy="830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Affine3d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pose =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my_function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setPoseTarget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joints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762000" y="2590800"/>
            <a:ext cx="14478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move()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2286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move_group_interface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819400" y="2590800"/>
            <a:ext cx="14478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Start Pos,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Goal Pos,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Constraints,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3200" y="2286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MoveGroup</a:t>
            </a:r>
            <a:r>
              <a:rPr lang="en-US" sz="1400" dirty="0" smtClean="0"/>
              <a:t> Action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76800" y="2590800"/>
            <a:ext cx="1447800" cy="1066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move_group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76800" y="22860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MoveIt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781800" y="2590800"/>
            <a:ext cx="14478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Joint_Names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Points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- Point 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- Point 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20574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FollowJointTrajectory</a:t>
            </a:r>
            <a:r>
              <a:rPr lang="en-US" sz="1400" dirty="0" smtClean="0"/>
              <a:t> Action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0" y="4419600"/>
            <a:ext cx="14478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Joint Trajectory Action Server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41148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ROS-I</a:t>
            </a:r>
            <a:endParaRPr lang="en-US" sz="1400" dirty="0"/>
          </a:p>
        </p:txBody>
      </p:sp>
      <p:pic>
        <p:nvPicPr>
          <p:cNvPr id="19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4191000" y="3810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21336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1910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722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315200" y="38100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019800" y="47244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3.6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Motion Planning using C++</a:t>
            </a:r>
          </a:p>
        </p:txBody>
      </p:sp>
      <p:pic>
        <p:nvPicPr>
          <p:cNvPr id="8" name="Picture 7" descr="3.6 MoveIt C++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362200"/>
            <a:ext cx="5715000" cy="3485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URDF</a:t>
            </a:r>
          </a:p>
          <a:p>
            <a:r>
              <a:rPr lang="en-US" dirty="0" smtClean="0"/>
              <a:t>Setup Assistant</a:t>
            </a:r>
          </a:p>
          <a:p>
            <a:r>
              <a:rPr lang="en-US" dirty="0" smtClean="0"/>
              <a:t>Robot Launch Files</a:t>
            </a:r>
          </a:p>
          <a:p>
            <a:r>
              <a:rPr lang="en-US" dirty="0" err="1" smtClean="0"/>
              <a:t>RViz</a:t>
            </a:r>
            <a:r>
              <a:rPr lang="en-US" dirty="0" smtClean="0"/>
              <a:t> Planning</a:t>
            </a:r>
          </a:p>
          <a:p>
            <a:r>
              <a:rPr lang="en-US" dirty="0" smtClean="0"/>
              <a:t>C++ Planning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47106" name="Picture 2" descr="C:\Users\jzoss\AppData\Local\Microsoft\Windows\Temporary Internet Files\Content.IE5\I8GX6NMS\MC900078622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1857375" cy="3995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Jeremy Zoss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Sr.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210-522-3089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jzoss@swri.org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3276600" cy="440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438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524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Motion Planning</a:t>
            </a:r>
            <a:br>
              <a:rPr lang="en-US" sz="4800" dirty="0" smtClean="0"/>
            </a:br>
            <a:r>
              <a:rPr lang="en-US" sz="4800" dirty="0" smtClean="0"/>
              <a:t>in ROS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9" name="Picture 5" descr="C:\Users\jzoss\AppData\Local\Microsoft\Windows\Temporary Internet Files\Content.IE5\UE5SY6CU\MC90043163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733800"/>
            <a:ext cx="1257300" cy="1257300"/>
          </a:xfrm>
          <a:prstGeom prst="rect">
            <a:avLst/>
          </a:prstGeom>
          <a:noFill/>
        </p:spPr>
      </p:pic>
      <p:pic>
        <p:nvPicPr>
          <p:cNvPr id="1030" name="Picture 6" descr="C:\Users\jzoss\AppData\Local\Microsoft\Windows\Temporary Internet Files\Content.IE5\UE5SY6CU\MC90043261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667000"/>
            <a:ext cx="714375" cy="714375"/>
          </a:xfrm>
          <a:prstGeom prst="rect">
            <a:avLst/>
          </a:prstGeom>
          <a:noFill/>
        </p:spPr>
      </p:pic>
      <p:grpSp>
        <p:nvGrpSpPr>
          <p:cNvPr id="3" name="Group 13"/>
          <p:cNvGrpSpPr/>
          <p:nvPr/>
        </p:nvGrpSpPr>
        <p:grpSpPr>
          <a:xfrm>
            <a:off x="1143000" y="3810000"/>
            <a:ext cx="733425" cy="381000"/>
            <a:chOff x="4800600" y="3505200"/>
            <a:chExt cx="733425" cy="381000"/>
          </a:xfrm>
        </p:grpSpPr>
        <p:sp>
          <p:nvSpPr>
            <p:cNvPr id="13" name="Isosceles Triangle 12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4495800"/>
            <a:ext cx="1079138" cy="690306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 l="7459" t="14162" r="35975" b="6938"/>
          <a:stretch>
            <a:fillRect/>
          </a:stretch>
        </p:blipFill>
        <p:spPr bwMode="auto">
          <a:xfrm>
            <a:off x="2209800" y="5334000"/>
            <a:ext cx="609600" cy="78377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 rot="2635146">
            <a:off x="2301349" y="347939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442118">
            <a:off x="1993972" y="3990775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825702">
            <a:off x="1931983" y="466243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7722231">
            <a:off x="2334826" y="5018028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63" descr="roomba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96000" y="3429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ight Arrow 22"/>
          <p:cNvSpPr/>
          <p:nvPr/>
        </p:nvSpPr>
        <p:spPr>
          <a:xfrm>
            <a:off x="3733800" y="4038600"/>
            <a:ext cx="2209800" cy="533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AutoShape 10"/>
          <p:cNvSpPr>
            <a:spLocks noChangeAspect="1" noChangeArrowheads="1" noTextEdit="1"/>
          </p:cNvSpPr>
          <p:nvPr/>
        </p:nvSpPr>
        <p:spPr bwMode="auto">
          <a:xfrm>
            <a:off x="4016375" y="3817938"/>
            <a:ext cx="1817688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1"/>
          <p:cNvGrpSpPr/>
          <p:nvPr/>
        </p:nvGrpSpPr>
        <p:grpSpPr>
          <a:xfrm>
            <a:off x="4343401" y="3733800"/>
            <a:ext cx="838200" cy="1279525"/>
            <a:chOff x="4454525" y="4054476"/>
            <a:chExt cx="906463" cy="1355725"/>
          </a:xfrm>
        </p:grpSpPr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4781550" y="5151438"/>
              <a:ext cx="265113" cy="258763"/>
            </a:xfrm>
            <a:prstGeom prst="rect">
              <a:avLst/>
            </a:prstGeom>
            <a:solidFill>
              <a:srgbClr val="FFFFFF"/>
            </a:solidFill>
            <a:ln w="349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4454525" y="4054476"/>
              <a:ext cx="906463" cy="1011238"/>
            </a:xfrm>
            <a:custGeom>
              <a:avLst/>
              <a:gdLst/>
              <a:ahLst/>
              <a:cxnLst>
                <a:cxn ang="0">
                  <a:pos x="7" y="464"/>
                </a:cxn>
                <a:cxn ang="0">
                  <a:pos x="28" y="359"/>
                </a:cxn>
                <a:cxn ang="0">
                  <a:pos x="63" y="267"/>
                </a:cxn>
                <a:cxn ang="0">
                  <a:pos x="112" y="188"/>
                </a:cxn>
                <a:cxn ang="0">
                  <a:pos x="175" y="122"/>
                </a:cxn>
                <a:cxn ang="0">
                  <a:pos x="241" y="75"/>
                </a:cxn>
                <a:cxn ang="0">
                  <a:pos x="295" y="49"/>
                </a:cxn>
                <a:cxn ang="0">
                  <a:pos x="352" y="28"/>
                </a:cxn>
                <a:cxn ang="0">
                  <a:pos x="414" y="12"/>
                </a:cxn>
                <a:cxn ang="0">
                  <a:pos x="481" y="4"/>
                </a:cxn>
                <a:cxn ang="0">
                  <a:pos x="551" y="0"/>
                </a:cxn>
                <a:cxn ang="0">
                  <a:pos x="643" y="5"/>
                </a:cxn>
                <a:cxn ang="0">
                  <a:pos x="730" y="18"/>
                </a:cxn>
                <a:cxn ang="0">
                  <a:pos x="809" y="38"/>
                </a:cxn>
                <a:cxn ang="0">
                  <a:pos x="884" y="68"/>
                </a:cxn>
                <a:cxn ang="0">
                  <a:pos x="952" y="106"/>
                </a:cxn>
                <a:cxn ang="0">
                  <a:pos x="1047" y="189"/>
                </a:cxn>
                <a:cxn ang="0">
                  <a:pos x="1117" y="320"/>
                </a:cxn>
                <a:cxn ang="0">
                  <a:pos x="1141" y="482"/>
                </a:cxn>
                <a:cxn ang="0">
                  <a:pos x="1131" y="585"/>
                </a:cxn>
                <a:cxn ang="0">
                  <a:pos x="1100" y="676"/>
                </a:cxn>
                <a:cxn ang="0">
                  <a:pos x="1056" y="745"/>
                </a:cxn>
                <a:cxn ang="0">
                  <a:pos x="1005" y="798"/>
                </a:cxn>
                <a:cxn ang="0">
                  <a:pos x="932" y="860"/>
                </a:cxn>
                <a:cxn ang="0">
                  <a:pos x="808" y="957"/>
                </a:cxn>
                <a:cxn ang="0">
                  <a:pos x="770" y="984"/>
                </a:cxn>
                <a:cxn ang="0">
                  <a:pos x="743" y="1017"/>
                </a:cxn>
                <a:cxn ang="0">
                  <a:pos x="727" y="1142"/>
                </a:cxn>
                <a:cxn ang="0">
                  <a:pos x="420" y="1276"/>
                </a:cxn>
                <a:cxn ang="0">
                  <a:pos x="423" y="1002"/>
                </a:cxn>
                <a:cxn ang="0">
                  <a:pos x="461" y="896"/>
                </a:cxn>
                <a:cxn ang="0">
                  <a:pos x="522" y="835"/>
                </a:cxn>
                <a:cxn ang="0">
                  <a:pos x="606" y="767"/>
                </a:cxn>
                <a:cxn ang="0">
                  <a:pos x="708" y="687"/>
                </a:cxn>
                <a:cxn ang="0">
                  <a:pos x="732" y="662"/>
                </a:cxn>
                <a:cxn ang="0">
                  <a:pos x="754" y="636"/>
                </a:cxn>
                <a:cxn ang="0">
                  <a:pos x="781" y="588"/>
                </a:cxn>
                <a:cxn ang="0">
                  <a:pos x="796" y="536"/>
                </a:cxn>
                <a:cxn ang="0">
                  <a:pos x="798" y="479"/>
                </a:cxn>
                <a:cxn ang="0">
                  <a:pos x="786" y="417"/>
                </a:cxn>
                <a:cxn ang="0">
                  <a:pos x="760" y="362"/>
                </a:cxn>
                <a:cxn ang="0">
                  <a:pos x="718" y="313"/>
                </a:cxn>
                <a:cxn ang="0">
                  <a:pos x="654" y="283"/>
                </a:cxn>
                <a:cxn ang="0">
                  <a:pos x="566" y="273"/>
                </a:cxn>
                <a:cxn ang="0">
                  <a:pos x="520" y="277"/>
                </a:cxn>
                <a:cxn ang="0">
                  <a:pos x="478" y="286"/>
                </a:cxn>
                <a:cxn ang="0">
                  <a:pos x="443" y="301"/>
                </a:cxn>
                <a:cxn ang="0">
                  <a:pos x="413" y="322"/>
                </a:cxn>
                <a:cxn ang="0">
                  <a:pos x="387" y="349"/>
                </a:cxn>
                <a:cxn ang="0">
                  <a:pos x="356" y="404"/>
                </a:cxn>
                <a:cxn ang="0">
                  <a:pos x="333" y="472"/>
                </a:cxn>
                <a:cxn ang="0">
                  <a:pos x="326" y="541"/>
                </a:cxn>
              </a:cxnLst>
              <a:rect l="0" t="0" r="r" b="b"/>
              <a:pathLst>
                <a:path w="1141" h="1276">
                  <a:moveTo>
                    <a:pt x="0" y="541"/>
                  </a:moveTo>
                  <a:lnTo>
                    <a:pt x="2" y="502"/>
                  </a:lnTo>
                  <a:lnTo>
                    <a:pt x="7" y="464"/>
                  </a:lnTo>
                  <a:lnTo>
                    <a:pt x="13" y="427"/>
                  </a:lnTo>
                  <a:lnTo>
                    <a:pt x="20" y="392"/>
                  </a:lnTo>
                  <a:lnTo>
                    <a:pt x="28" y="359"/>
                  </a:lnTo>
                  <a:lnTo>
                    <a:pt x="38" y="326"/>
                  </a:lnTo>
                  <a:lnTo>
                    <a:pt x="50" y="295"/>
                  </a:lnTo>
                  <a:lnTo>
                    <a:pt x="63" y="267"/>
                  </a:lnTo>
                  <a:lnTo>
                    <a:pt x="78" y="239"/>
                  </a:lnTo>
                  <a:lnTo>
                    <a:pt x="95" y="212"/>
                  </a:lnTo>
                  <a:lnTo>
                    <a:pt x="112" y="188"/>
                  </a:lnTo>
                  <a:lnTo>
                    <a:pt x="131" y="164"/>
                  </a:lnTo>
                  <a:lnTo>
                    <a:pt x="152" y="142"/>
                  </a:lnTo>
                  <a:lnTo>
                    <a:pt x="175" y="122"/>
                  </a:lnTo>
                  <a:lnTo>
                    <a:pt x="199" y="103"/>
                  </a:lnTo>
                  <a:lnTo>
                    <a:pt x="225" y="86"/>
                  </a:lnTo>
                  <a:lnTo>
                    <a:pt x="241" y="75"/>
                  </a:lnTo>
                  <a:lnTo>
                    <a:pt x="258" y="66"/>
                  </a:lnTo>
                  <a:lnTo>
                    <a:pt x="277" y="57"/>
                  </a:lnTo>
                  <a:lnTo>
                    <a:pt x="295" y="49"/>
                  </a:lnTo>
                  <a:lnTo>
                    <a:pt x="314" y="41"/>
                  </a:lnTo>
                  <a:lnTo>
                    <a:pt x="332" y="34"/>
                  </a:lnTo>
                  <a:lnTo>
                    <a:pt x="352" y="28"/>
                  </a:lnTo>
                  <a:lnTo>
                    <a:pt x="372" y="22"/>
                  </a:lnTo>
                  <a:lnTo>
                    <a:pt x="393" y="16"/>
                  </a:lnTo>
                  <a:lnTo>
                    <a:pt x="414" y="12"/>
                  </a:lnTo>
                  <a:lnTo>
                    <a:pt x="436" y="8"/>
                  </a:lnTo>
                  <a:lnTo>
                    <a:pt x="458" y="6"/>
                  </a:lnTo>
                  <a:lnTo>
                    <a:pt x="481" y="4"/>
                  </a:lnTo>
                  <a:lnTo>
                    <a:pt x="504" y="1"/>
                  </a:lnTo>
                  <a:lnTo>
                    <a:pt x="527" y="0"/>
                  </a:lnTo>
                  <a:lnTo>
                    <a:pt x="551" y="0"/>
                  </a:lnTo>
                  <a:lnTo>
                    <a:pt x="582" y="0"/>
                  </a:lnTo>
                  <a:lnTo>
                    <a:pt x="613" y="3"/>
                  </a:lnTo>
                  <a:lnTo>
                    <a:pt x="643" y="5"/>
                  </a:lnTo>
                  <a:lnTo>
                    <a:pt x="673" y="8"/>
                  </a:lnTo>
                  <a:lnTo>
                    <a:pt x="701" y="12"/>
                  </a:lnTo>
                  <a:lnTo>
                    <a:pt x="730" y="18"/>
                  </a:lnTo>
                  <a:lnTo>
                    <a:pt x="757" y="23"/>
                  </a:lnTo>
                  <a:lnTo>
                    <a:pt x="784" y="30"/>
                  </a:lnTo>
                  <a:lnTo>
                    <a:pt x="809" y="38"/>
                  </a:lnTo>
                  <a:lnTo>
                    <a:pt x="834" y="48"/>
                  </a:lnTo>
                  <a:lnTo>
                    <a:pt x="860" y="58"/>
                  </a:lnTo>
                  <a:lnTo>
                    <a:pt x="884" y="68"/>
                  </a:lnTo>
                  <a:lnTo>
                    <a:pt x="907" y="80"/>
                  </a:lnTo>
                  <a:lnTo>
                    <a:pt x="929" y="93"/>
                  </a:lnTo>
                  <a:lnTo>
                    <a:pt x="952" y="106"/>
                  </a:lnTo>
                  <a:lnTo>
                    <a:pt x="973" y="121"/>
                  </a:lnTo>
                  <a:lnTo>
                    <a:pt x="1012" y="154"/>
                  </a:lnTo>
                  <a:lnTo>
                    <a:pt x="1047" y="189"/>
                  </a:lnTo>
                  <a:lnTo>
                    <a:pt x="1075" y="230"/>
                  </a:lnTo>
                  <a:lnTo>
                    <a:pt x="1098" y="272"/>
                  </a:lnTo>
                  <a:lnTo>
                    <a:pt x="1117" y="320"/>
                  </a:lnTo>
                  <a:lnTo>
                    <a:pt x="1131" y="370"/>
                  </a:lnTo>
                  <a:lnTo>
                    <a:pt x="1139" y="424"/>
                  </a:lnTo>
                  <a:lnTo>
                    <a:pt x="1141" y="482"/>
                  </a:lnTo>
                  <a:lnTo>
                    <a:pt x="1140" y="518"/>
                  </a:lnTo>
                  <a:lnTo>
                    <a:pt x="1136" y="552"/>
                  </a:lnTo>
                  <a:lnTo>
                    <a:pt x="1131" y="585"/>
                  </a:lnTo>
                  <a:lnTo>
                    <a:pt x="1123" y="617"/>
                  </a:lnTo>
                  <a:lnTo>
                    <a:pt x="1112" y="647"/>
                  </a:lnTo>
                  <a:lnTo>
                    <a:pt x="1100" y="676"/>
                  </a:lnTo>
                  <a:lnTo>
                    <a:pt x="1085" y="703"/>
                  </a:lnTo>
                  <a:lnTo>
                    <a:pt x="1067" y="729"/>
                  </a:lnTo>
                  <a:lnTo>
                    <a:pt x="1056" y="745"/>
                  </a:lnTo>
                  <a:lnTo>
                    <a:pt x="1041" y="761"/>
                  </a:lnTo>
                  <a:lnTo>
                    <a:pt x="1023" y="779"/>
                  </a:lnTo>
                  <a:lnTo>
                    <a:pt x="1005" y="798"/>
                  </a:lnTo>
                  <a:lnTo>
                    <a:pt x="983" y="817"/>
                  </a:lnTo>
                  <a:lnTo>
                    <a:pt x="959" y="838"/>
                  </a:lnTo>
                  <a:lnTo>
                    <a:pt x="932" y="860"/>
                  </a:lnTo>
                  <a:lnTo>
                    <a:pt x="902" y="883"/>
                  </a:lnTo>
                  <a:lnTo>
                    <a:pt x="824" y="945"/>
                  </a:lnTo>
                  <a:lnTo>
                    <a:pt x="808" y="957"/>
                  </a:lnTo>
                  <a:lnTo>
                    <a:pt x="794" y="966"/>
                  </a:lnTo>
                  <a:lnTo>
                    <a:pt x="781" y="975"/>
                  </a:lnTo>
                  <a:lnTo>
                    <a:pt x="770" y="984"/>
                  </a:lnTo>
                  <a:lnTo>
                    <a:pt x="760" y="994"/>
                  </a:lnTo>
                  <a:lnTo>
                    <a:pt x="750" y="1004"/>
                  </a:lnTo>
                  <a:lnTo>
                    <a:pt x="743" y="1017"/>
                  </a:lnTo>
                  <a:lnTo>
                    <a:pt x="738" y="1032"/>
                  </a:lnTo>
                  <a:lnTo>
                    <a:pt x="732" y="1073"/>
                  </a:lnTo>
                  <a:lnTo>
                    <a:pt x="727" y="1142"/>
                  </a:lnTo>
                  <a:lnTo>
                    <a:pt x="724" y="1216"/>
                  </a:lnTo>
                  <a:lnTo>
                    <a:pt x="723" y="1276"/>
                  </a:lnTo>
                  <a:lnTo>
                    <a:pt x="420" y="1276"/>
                  </a:lnTo>
                  <a:lnTo>
                    <a:pt x="420" y="1180"/>
                  </a:lnTo>
                  <a:lnTo>
                    <a:pt x="420" y="1086"/>
                  </a:lnTo>
                  <a:lnTo>
                    <a:pt x="423" y="1002"/>
                  </a:lnTo>
                  <a:lnTo>
                    <a:pt x="439" y="934"/>
                  </a:lnTo>
                  <a:lnTo>
                    <a:pt x="448" y="915"/>
                  </a:lnTo>
                  <a:lnTo>
                    <a:pt x="461" y="896"/>
                  </a:lnTo>
                  <a:lnTo>
                    <a:pt x="478" y="876"/>
                  </a:lnTo>
                  <a:lnTo>
                    <a:pt x="499" y="855"/>
                  </a:lnTo>
                  <a:lnTo>
                    <a:pt x="522" y="835"/>
                  </a:lnTo>
                  <a:lnTo>
                    <a:pt x="549" y="813"/>
                  </a:lnTo>
                  <a:lnTo>
                    <a:pt x="576" y="790"/>
                  </a:lnTo>
                  <a:lnTo>
                    <a:pt x="606" y="767"/>
                  </a:lnTo>
                  <a:lnTo>
                    <a:pt x="688" y="702"/>
                  </a:lnTo>
                  <a:lnTo>
                    <a:pt x="697" y="694"/>
                  </a:lnTo>
                  <a:lnTo>
                    <a:pt x="708" y="687"/>
                  </a:lnTo>
                  <a:lnTo>
                    <a:pt x="716" y="679"/>
                  </a:lnTo>
                  <a:lnTo>
                    <a:pt x="725" y="671"/>
                  </a:lnTo>
                  <a:lnTo>
                    <a:pt x="732" y="662"/>
                  </a:lnTo>
                  <a:lnTo>
                    <a:pt x="740" y="654"/>
                  </a:lnTo>
                  <a:lnTo>
                    <a:pt x="747" y="644"/>
                  </a:lnTo>
                  <a:lnTo>
                    <a:pt x="754" y="636"/>
                  </a:lnTo>
                  <a:lnTo>
                    <a:pt x="764" y="620"/>
                  </a:lnTo>
                  <a:lnTo>
                    <a:pt x="773" y="604"/>
                  </a:lnTo>
                  <a:lnTo>
                    <a:pt x="781" y="588"/>
                  </a:lnTo>
                  <a:lnTo>
                    <a:pt x="787" y="571"/>
                  </a:lnTo>
                  <a:lnTo>
                    <a:pt x="793" y="553"/>
                  </a:lnTo>
                  <a:lnTo>
                    <a:pt x="796" y="536"/>
                  </a:lnTo>
                  <a:lnTo>
                    <a:pt x="798" y="518"/>
                  </a:lnTo>
                  <a:lnTo>
                    <a:pt x="799" y="499"/>
                  </a:lnTo>
                  <a:lnTo>
                    <a:pt x="798" y="479"/>
                  </a:lnTo>
                  <a:lnTo>
                    <a:pt x="795" y="458"/>
                  </a:lnTo>
                  <a:lnTo>
                    <a:pt x="792" y="438"/>
                  </a:lnTo>
                  <a:lnTo>
                    <a:pt x="786" y="417"/>
                  </a:lnTo>
                  <a:lnTo>
                    <a:pt x="779" y="399"/>
                  </a:lnTo>
                  <a:lnTo>
                    <a:pt x="770" y="379"/>
                  </a:lnTo>
                  <a:lnTo>
                    <a:pt x="760" y="362"/>
                  </a:lnTo>
                  <a:lnTo>
                    <a:pt x="748" y="344"/>
                  </a:lnTo>
                  <a:lnTo>
                    <a:pt x="734" y="328"/>
                  </a:lnTo>
                  <a:lnTo>
                    <a:pt x="718" y="313"/>
                  </a:lnTo>
                  <a:lnTo>
                    <a:pt x="698" y="301"/>
                  </a:lnTo>
                  <a:lnTo>
                    <a:pt x="678" y="291"/>
                  </a:lnTo>
                  <a:lnTo>
                    <a:pt x="654" y="283"/>
                  </a:lnTo>
                  <a:lnTo>
                    <a:pt x="627" y="278"/>
                  </a:lnTo>
                  <a:lnTo>
                    <a:pt x="597" y="275"/>
                  </a:lnTo>
                  <a:lnTo>
                    <a:pt x="566" y="273"/>
                  </a:lnTo>
                  <a:lnTo>
                    <a:pt x="550" y="273"/>
                  </a:lnTo>
                  <a:lnTo>
                    <a:pt x="535" y="275"/>
                  </a:lnTo>
                  <a:lnTo>
                    <a:pt x="520" y="277"/>
                  </a:lnTo>
                  <a:lnTo>
                    <a:pt x="505" y="279"/>
                  </a:lnTo>
                  <a:lnTo>
                    <a:pt x="491" y="281"/>
                  </a:lnTo>
                  <a:lnTo>
                    <a:pt x="478" y="286"/>
                  </a:lnTo>
                  <a:lnTo>
                    <a:pt x="466" y="290"/>
                  </a:lnTo>
                  <a:lnTo>
                    <a:pt x="454" y="295"/>
                  </a:lnTo>
                  <a:lnTo>
                    <a:pt x="443" y="301"/>
                  </a:lnTo>
                  <a:lnTo>
                    <a:pt x="432" y="307"/>
                  </a:lnTo>
                  <a:lnTo>
                    <a:pt x="422" y="314"/>
                  </a:lnTo>
                  <a:lnTo>
                    <a:pt x="413" y="322"/>
                  </a:lnTo>
                  <a:lnTo>
                    <a:pt x="403" y="331"/>
                  </a:lnTo>
                  <a:lnTo>
                    <a:pt x="395" y="339"/>
                  </a:lnTo>
                  <a:lnTo>
                    <a:pt x="387" y="349"/>
                  </a:lnTo>
                  <a:lnTo>
                    <a:pt x="380" y="360"/>
                  </a:lnTo>
                  <a:lnTo>
                    <a:pt x="368" y="382"/>
                  </a:lnTo>
                  <a:lnTo>
                    <a:pt x="356" y="404"/>
                  </a:lnTo>
                  <a:lnTo>
                    <a:pt x="347" y="426"/>
                  </a:lnTo>
                  <a:lnTo>
                    <a:pt x="340" y="449"/>
                  </a:lnTo>
                  <a:lnTo>
                    <a:pt x="333" y="472"/>
                  </a:lnTo>
                  <a:lnTo>
                    <a:pt x="330" y="495"/>
                  </a:lnTo>
                  <a:lnTo>
                    <a:pt x="327" y="518"/>
                  </a:lnTo>
                  <a:lnTo>
                    <a:pt x="326" y="541"/>
                  </a:lnTo>
                  <a:lnTo>
                    <a:pt x="0" y="541"/>
                  </a:lnTo>
                  <a:close/>
                </a:path>
              </a:pathLst>
            </a:custGeom>
            <a:solidFill>
              <a:srgbClr val="FFFF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49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3657600" y="1676400"/>
            <a:ext cx="4495800" cy="2514600"/>
          </a:xfrm>
          <a:prstGeom prst="roundRect">
            <a:avLst>
              <a:gd name="adj" fmla="val 83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33800" y="1905000"/>
            <a:ext cx="1905000" cy="1905000"/>
          </a:xfrm>
          <a:prstGeom prst="roundRect">
            <a:avLst>
              <a:gd name="adj" fmla="val 9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Robot Programming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416636"/>
          </a:xfrm>
        </p:spPr>
        <p:txBody>
          <a:bodyPr>
            <a:noAutofit/>
          </a:bodyPr>
          <a:lstStyle/>
          <a:p>
            <a:pPr>
              <a:tabLst>
                <a:tab pos="3543300" algn="l"/>
              </a:tabLst>
            </a:pPr>
            <a:r>
              <a:rPr lang="en-US" sz="2800" dirty="0" smtClean="0"/>
              <a:t>Motion Types:	</a:t>
            </a:r>
            <a:r>
              <a:rPr lang="en-US" sz="2000" i="1" dirty="0" smtClean="0"/>
              <a:t>limited, but well-defined.  One motion task.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Environment Model:	</a:t>
            </a:r>
            <a:r>
              <a:rPr lang="en-US" sz="2000" i="1" dirty="0" smtClean="0"/>
              <a:t>none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Execution Monitor:	</a:t>
            </a:r>
            <a:r>
              <a:rPr lang="en-US" sz="2000" i="1" dirty="0" smtClean="0"/>
              <a:t>application-specific</a:t>
            </a:r>
            <a:endParaRPr lang="en-US" sz="20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56" name="Group 55"/>
          <p:cNvGrpSpPr/>
          <p:nvPr/>
        </p:nvGrpSpPr>
        <p:grpSpPr>
          <a:xfrm>
            <a:off x="3886200" y="2083599"/>
            <a:ext cx="1618493" cy="1508103"/>
            <a:chOff x="3886200" y="2083599"/>
            <a:chExt cx="1618493" cy="1508103"/>
          </a:xfrm>
        </p:grpSpPr>
        <p:grpSp>
          <p:nvGrpSpPr>
            <p:cNvPr id="48" name="Group 47"/>
            <p:cNvGrpSpPr/>
            <p:nvPr/>
          </p:nvGrpSpPr>
          <p:grpSpPr>
            <a:xfrm>
              <a:off x="3886200" y="2083599"/>
              <a:ext cx="1618493" cy="734748"/>
              <a:chOff x="3886200" y="2083599"/>
              <a:chExt cx="1618493" cy="734748"/>
            </a:xfrm>
          </p:grpSpPr>
          <p:sp>
            <p:nvSpPr>
              <p:cNvPr id="36" name="Arc 35"/>
              <p:cNvSpPr/>
              <p:nvPr/>
            </p:nvSpPr>
            <p:spPr>
              <a:xfrm>
                <a:off x="3948450" y="2133600"/>
                <a:ext cx="1431744" cy="684747"/>
              </a:xfrm>
              <a:prstGeom prst="arc">
                <a:avLst>
                  <a:gd name="adj1" fmla="val 11041696"/>
                  <a:gd name="adj2" fmla="val 21279183"/>
                </a:avLst>
              </a:prstGeom>
              <a:ln w="38100" cap="sq"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886200" y="2507098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J1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17944" y="2507098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J2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4038600" y="22098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4191000" y="21336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4355305" y="2100266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545809" y="208359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724400" y="2090734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4886324" y="210979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029200" y="21336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5181600" y="22098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886200" y="3321839"/>
              <a:ext cx="1618493" cy="269863"/>
              <a:chOff x="3886200" y="3321839"/>
              <a:chExt cx="1618493" cy="2698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948450" y="3378594"/>
                <a:ext cx="1431744" cy="0"/>
              </a:xfrm>
              <a:prstGeom prst="line">
                <a:avLst/>
              </a:prstGeom>
              <a:ln w="38100" cap="sq"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886200" y="3440844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P1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17944" y="3440844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P2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067172" y="332183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426720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4474371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72440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953000" y="332660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15779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7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2200" y="19812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59"/>
          <p:cNvGrpSpPr/>
          <p:nvPr/>
        </p:nvGrpSpPr>
        <p:grpSpPr>
          <a:xfrm>
            <a:off x="685800" y="1371600"/>
            <a:ext cx="2514600" cy="2819400"/>
            <a:chOff x="685800" y="1371600"/>
            <a:chExt cx="2514600" cy="2819400"/>
          </a:xfrm>
        </p:grpSpPr>
        <p:sp>
          <p:nvSpPr>
            <p:cNvPr id="58" name="Rounded Rectangle 57"/>
            <p:cNvSpPr/>
            <p:nvPr/>
          </p:nvSpPr>
          <p:spPr>
            <a:xfrm>
              <a:off x="685800" y="1676400"/>
              <a:ext cx="2514600" cy="2514600"/>
            </a:xfrm>
            <a:prstGeom prst="roundRect">
              <a:avLst>
                <a:gd name="adj" fmla="val 10606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85800" y="2057400"/>
              <a:ext cx="2365490" cy="1519216"/>
              <a:chOff x="609600" y="1524000"/>
              <a:chExt cx="2895600" cy="185967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85800" y="1524000"/>
                <a:ext cx="2819400" cy="838200"/>
                <a:chOff x="685800" y="1524000"/>
                <a:chExt cx="2819400" cy="83820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85800" y="1524000"/>
                  <a:ext cx="762000" cy="640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Joint Move</a:t>
                  </a:r>
                  <a:endParaRPr lang="en-US" sz="1400" dirty="0"/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1524000" y="1524000"/>
                  <a:ext cx="1981200" cy="838200"/>
                  <a:chOff x="1524000" y="1524000"/>
                  <a:chExt cx="1981200" cy="838200"/>
                </a:xfrm>
              </p:grpSpPr>
              <p:sp>
                <p:nvSpPr>
                  <p:cNvPr id="14" name="Arc 13"/>
                  <p:cNvSpPr/>
                  <p:nvPr/>
                </p:nvSpPr>
                <p:spPr>
                  <a:xfrm>
                    <a:off x="1600200" y="1524000"/>
                    <a:ext cx="1752600" cy="838200"/>
                  </a:xfrm>
                  <a:prstGeom prst="arc">
                    <a:avLst>
                      <a:gd name="adj1" fmla="val 11041696"/>
                      <a:gd name="adj2" fmla="val 21279183"/>
                    </a:avLst>
                  </a:prstGeom>
                  <a:ln w="38100" cap="sq">
                    <a:headEnd type="oval" w="med" len="med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524000" y="1981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J1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3276600" y="1981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J2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609600" y="2743201"/>
                <a:ext cx="2895600" cy="640474"/>
                <a:chOff x="609600" y="2743201"/>
                <a:chExt cx="2895600" cy="640474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609600" y="2743201"/>
                  <a:ext cx="914400" cy="640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Linear Move</a:t>
                  </a:r>
                  <a:endParaRPr lang="en-US" sz="1400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1524000" y="3048000"/>
                  <a:ext cx="1981200" cy="260866"/>
                  <a:chOff x="1524000" y="3048000"/>
                  <a:chExt cx="1981200" cy="260866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1600200" y="3048000"/>
                    <a:ext cx="1752600" cy="0"/>
                  </a:xfrm>
                  <a:prstGeom prst="line">
                    <a:avLst/>
                  </a:prstGeom>
                  <a:ln w="38100" cap="sq">
                    <a:headEnd type="oval" w="med" len="med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4000" y="3124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P1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276600" y="3124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P2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</p:grpSp>
          </p:grpSp>
        </p:grpSp>
        <p:sp>
          <p:nvSpPr>
            <p:cNvPr id="59" name="TextBox 58"/>
            <p:cNvSpPr txBox="1"/>
            <p:nvPr/>
          </p:nvSpPr>
          <p:spPr>
            <a:xfrm>
              <a:off x="762000" y="13716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 Application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7338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Interpolate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3733800" y="1371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 Controller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>
            <a:off x="3048000" y="26670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3276600" y="2362200"/>
            <a:ext cx="2514600" cy="1295400"/>
          </a:xfrm>
          <a:prstGeom prst="roundRect">
            <a:avLst>
              <a:gd name="adj" fmla="val 9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096000" y="1676400"/>
            <a:ext cx="2057400" cy="2514600"/>
          </a:xfrm>
          <a:prstGeom prst="roundRect">
            <a:avLst>
              <a:gd name="adj" fmla="val 83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Motion Planning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828800"/>
          </a:xfrm>
        </p:spPr>
        <p:txBody>
          <a:bodyPr>
            <a:noAutofit/>
          </a:bodyPr>
          <a:lstStyle/>
          <a:p>
            <a:pPr>
              <a:tabLst>
                <a:tab pos="3543300" algn="l"/>
              </a:tabLst>
            </a:pPr>
            <a:r>
              <a:rPr lang="en-US" sz="2800" dirty="0" smtClean="0"/>
              <a:t>Motion Types:	</a:t>
            </a:r>
            <a:r>
              <a:rPr lang="en-US" sz="2000" i="1" dirty="0" smtClean="0"/>
              <a:t>flexible, goal-driven, with constraints</a:t>
            </a:r>
          </a:p>
          <a:p>
            <a:pPr>
              <a:spcBef>
                <a:spcPts val="0"/>
              </a:spcBef>
              <a:buNone/>
              <a:tabLst>
                <a:tab pos="3543300" algn="l"/>
              </a:tabLst>
            </a:pPr>
            <a:r>
              <a:rPr lang="en-US" sz="2000" i="1" dirty="0" smtClean="0"/>
              <a:t>		</a:t>
            </a:r>
            <a:r>
              <a:rPr lang="en-US" sz="1400" b="1" i="1" dirty="0" smtClean="0">
                <a:solidFill>
                  <a:schemeClr val="accent6"/>
                </a:solidFill>
              </a:rPr>
              <a:t>but minimal control over actual path</a:t>
            </a:r>
            <a:endParaRPr lang="en-US" sz="2000" b="1" i="1" dirty="0" smtClean="0">
              <a:solidFill>
                <a:schemeClr val="accent6"/>
              </a:solidFill>
            </a:endParaRPr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Environment Model:	</a:t>
            </a:r>
            <a:r>
              <a:rPr lang="en-US" sz="2000" i="1" dirty="0" smtClean="0"/>
              <a:t>automatic, based on live sensor feedback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Execution Monitor:	</a:t>
            </a:r>
            <a:r>
              <a:rPr lang="en-US" sz="2000" i="1" dirty="0" smtClean="0"/>
              <a:t>detects changes during motion</a:t>
            </a:r>
            <a:endParaRPr lang="en-US" sz="20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2200" y="19812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ounded Rectangle 57"/>
          <p:cNvSpPr/>
          <p:nvPr/>
        </p:nvSpPr>
        <p:spPr>
          <a:xfrm>
            <a:off x="685800" y="2438400"/>
            <a:ext cx="2057400" cy="914400"/>
          </a:xfrm>
          <a:prstGeom prst="roundRect">
            <a:avLst>
              <a:gd name="adj" fmla="val 106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2590800"/>
            <a:ext cx="77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Move</a:t>
            </a:r>
          </a:p>
          <a:p>
            <a:pPr algn="ctr"/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47800" y="2895600"/>
            <a:ext cx="4762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Start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9800" y="2905125"/>
            <a:ext cx="457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Goal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2000" y="2057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6096000" y="129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Robot Controller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>
            <a:off x="2743200" y="266700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628775" y="2714625"/>
            <a:ext cx="109728" cy="109728"/>
          </a:xfrm>
          <a:prstGeom prst="ellipse">
            <a:avLst/>
          </a:prstGeom>
          <a:solidFill>
            <a:srgbClr val="4A7EBB"/>
          </a:solidFill>
          <a:ln w="38100" cap="sq">
            <a:noFill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362200" y="2714625"/>
            <a:ext cx="109728" cy="109728"/>
          </a:xfrm>
          <a:prstGeom prst="ellipse">
            <a:avLst/>
          </a:prstGeom>
          <a:solidFill>
            <a:srgbClr val="4A7EBB"/>
          </a:solidFill>
          <a:ln w="38100" cap="sq">
            <a:noFill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505200" y="2533650"/>
            <a:ext cx="914400" cy="666750"/>
            <a:chOff x="3505200" y="2533650"/>
            <a:chExt cx="914400" cy="666750"/>
          </a:xfrm>
        </p:grpSpPr>
        <p:sp>
          <p:nvSpPr>
            <p:cNvPr id="79" name="Freeform 78"/>
            <p:cNvSpPr/>
            <p:nvPr/>
          </p:nvSpPr>
          <p:spPr>
            <a:xfrm>
              <a:off x="3505200" y="2590800"/>
              <a:ext cx="914400" cy="457200"/>
            </a:xfrm>
            <a:custGeom>
              <a:avLst/>
              <a:gdLst>
                <a:gd name="connsiteX0" fmla="*/ 0 w 1390650"/>
                <a:gd name="connsiteY0" fmla="*/ 695325 h 695325"/>
                <a:gd name="connsiteX1" fmla="*/ 428625 w 1390650"/>
                <a:gd name="connsiteY1" fmla="*/ 676275 h 695325"/>
                <a:gd name="connsiteX2" fmla="*/ 714375 w 1390650"/>
                <a:gd name="connsiteY2" fmla="*/ 0 h 695325"/>
                <a:gd name="connsiteX3" fmla="*/ 1028700 w 1390650"/>
                <a:gd name="connsiteY3" fmla="*/ 628650 h 695325"/>
                <a:gd name="connsiteX4" fmla="*/ 1390650 w 1390650"/>
                <a:gd name="connsiteY4" fmla="*/ 63817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695325">
                  <a:moveTo>
                    <a:pt x="0" y="695325"/>
                  </a:moveTo>
                  <a:lnTo>
                    <a:pt x="428625" y="676275"/>
                  </a:lnTo>
                  <a:lnTo>
                    <a:pt x="714375" y="0"/>
                  </a:lnTo>
                  <a:lnTo>
                    <a:pt x="1028700" y="628650"/>
                  </a:lnTo>
                  <a:lnTo>
                    <a:pt x="1390650" y="638175"/>
                  </a:lnTo>
                </a:path>
              </a:pathLst>
            </a:cu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33800" y="2971800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921125" y="2533650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124325" y="2949575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loud 82"/>
            <p:cNvSpPr/>
            <p:nvPr/>
          </p:nvSpPr>
          <p:spPr>
            <a:xfrm rot="16200000">
              <a:off x="3848100" y="2933700"/>
              <a:ext cx="304800" cy="228600"/>
            </a:xfrm>
            <a:prstGeom prst="clou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648200" y="2538410"/>
            <a:ext cx="914400" cy="652465"/>
            <a:chOff x="4648200" y="2538410"/>
            <a:chExt cx="914400" cy="652465"/>
          </a:xfrm>
        </p:grpSpPr>
        <p:sp>
          <p:nvSpPr>
            <p:cNvPr id="70" name="Freeform 69"/>
            <p:cNvSpPr/>
            <p:nvPr/>
          </p:nvSpPr>
          <p:spPr>
            <a:xfrm>
              <a:off x="4648200" y="2590800"/>
              <a:ext cx="914400" cy="471147"/>
            </a:xfrm>
            <a:custGeom>
              <a:avLst/>
              <a:gdLst>
                <a:gd name="connsiteX0" fmla="*/ 0 w 1066800"/>
                <a:gd name="connsiteY0" fmla="*/ 638175 h 647700"/>
                <a:gd name="connsiteX1" fmla="*/ 257175 w 1066800"/>
                <a:gd name="connsiteY1" fmla="*/ 542925 h 647700"/>
                <a:gd name="connsiteX2" fmla="*/ 371475 w 1066800"/>
                <a:gd name="connsiteY2" fmla="*/ 142875 h 647700"/>
                <a:gd name="connsiteX3" fmla="*/ 533400 w 1066800"/>
                <a:gd name="connsiteY3" fmla="*/ 0 h 647700"/>
                <a:gd name="connsiteX4" fmla="*/ 704850 w 1066800"/>
                <a:gd name="connsiteY4" fmla="*/ 142875 h 647700"/>
                <a:gd name="connsiteX5" fmla="*/ 781050 w 1066800"/>
                <a:gd name="connsiteY5" fmla="*/ 561975 h 647700"/>
                <a:gd name="connsiteX6" fmla="*/ 1066800 w 1066800"/>
                <a:gd name="connsiteY6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800" h="647700">
                  <a:moveTo>
                    <a:pt x="0" y="638175"/>
                  </a:moveTo>
                  <a:cubicBezTo>
                    <a:pt x="97631" y="631825"/>
                    <a:pt x="195263" y="625475"/>
                    <a:pt x="257175" y="542925"/>
                  </a:cubicBezTo>
                  <a:cubicBezTo>
                    <a:pt x="319087" y="460375"/>
                    <a:pt x="325438" y="233363"/>
                    <a:pt x="371475" y="142875"/>
                  </a:cubicBezTo>
                  <a:cubicBezTo>
                    <a:pt x="417513" y="52388"/>
                    <a:pt x="477838" y="0"/>
                    <a:pt x="533400" y="0"/>
                  </a:cubicBezTo>
                  <a:cubicBezTo>
                    <a:pt x="588962" y="0"/>
                    <a:pt x="663575" y="49213"/>
                    <a:pt x="704850" y="142875"/>
                  </a:cubicBezTo>
                  <a:cubicBezTo>
                    <a:pt x="746125" y="236537"/>
                    <a:pt x="720725" y="477838"/>
                    <a:pt x="781050" y="561975"/>
                  </a:cubicBezTo>
                  <a:cubicBezTo>
                    <a:pt x="841375" y="646112"/>
                    <a:pt x="1033463" y="600075"/>
                    <a:pt x="1066800" y="647700"/>
                  </a:cubicBezTo>
                </a:path>
              </a:pathLst>
            </a:cu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loud 83"/>
            <p:cNvSpPr/>
            <p:nvPr/>
          </p:nvSpPr>
          <p:spPr>
            <a:xfrm rot="16200000">
              <a:off x="4953000" y="2924175"/>
              <a:ext cx="304800" cy="228600"/>
            </a:xfrm>
            <a:prstGeom prst="clou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731543" y="2976562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4841085" y="28956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4876800" y="27432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4941087" y="25908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069685" y="253841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181600" y="25908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17315" y="27432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248276" y="28956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357810" y="2981324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505200" y="3276600"/>
            <a:ext cx="85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Planning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4724400" y="3276600"/>
            <a:ext cx="85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Filtering</a:t>
            </a:r>
            <a:endParaRPr lang="en-US" sz="1400" dirty="0"/>
          </a:p>
        </p:txBody>
      </p:sp>
      <p:sp>
        <p:nvSpPr>
          <p:cNvPr id="99" name="Right Arrow 98"/>
          <p:cNvSpPr/>
          <p:nvPr/>
        </p:nvSpPr>
        <p:spPr>
          <a:xfrm>
            <a:off x="5638800" y="266700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3352800" y="1981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ROS Motion Planning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Components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14400" y="19812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rviz</a:t>
            </a:r>
            <a:r>
              <a:rPr lang="en-US" sz="1400" dirty="0" smtClean="0"/>
              <a:t> </a:t>
            </a:r>
            <a:r>
              <a:rPr lang="en-US" sz="1400" dirty="0" err="1" smtClean="0"/>
              <a:t>plugin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914400" y="28194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  Actions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37338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C++ API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29000" y="1905000"/>
            <a:ext cx="3200400" cy="2438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Motion Planning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3657600"/>
            <a:ext cx="19812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Collision Checking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10000" y="3124200"/>
            <a:ext cx="16002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81400" y="2590800"/>
            <a:ext cx="14478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Kinematics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86600" y="2819400"/>
            <a:ext cx="137160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  <a:endParaRPr lang="en-US" dirty="0"/>
          </a:p>
        </p:txBody>
      </p:sp>
      <p:cxnSp>
        <p:nvCxnSpPr>
          <p:cNvPr id="23" name="Straight Connector 22"/>
          <p:cNvCxnSpPr>
            <a:stCxn id="4" idx="3"/>
          </p:cNvCxnSpPr>
          <p:nvPr/>
        </p:nvCxnSpPr>
        <p:spPr>
          <a:xfrm>
            <a:off x="2438400" y="2286000"/>
            <a:ext cx="457200" cy="838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438400" y="3124200"/>
            <a:ext cx="457200" cy="914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7" idx="1"/>
          </p:cNvCxnSpPr>
          <p:nvPr/>
        </p:nvCxnSpPr>
        <p:spPr>
          <a:xfrm>
            <a:off x="2438400" y="3124200"/>
            <a:ext cx="9906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1"/>
          </p:cNvCxnSpPr>
          <p:nvPr/>
        </p:nvCxnSpPr>
        <p:spPr>
          <a:xfrm>
            <a:off x="6629400" y="3124200"/>
            <a:ext cx="4572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1752600" cy="365125"/>
          </a:xfrm>
        </p:spPr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Callout 2 (No Border) 12"/>
          <p:cNvSpPr/>
          <p:nvPr/>
        </p:nvSpPr>
        <p:spPr>
          <a:xfrm>
            <a:off x="7239000" y="1905000"/>
            <a:ext cx="533400" cy="381000"/>
          </a:xfrm>
          <a:prstGeom prst="callout2">
            <a:avLst>
              <a:gd name="adj1" fmla="val 49861"/>
              <a:gd name="adj2" fmla="val -5158"/>
              <a:gd name="adj3" fmla="val 47639"/>
              <a:gd name="adj4" fmla="val -38889"/>
              <a:gd name="adj5" fmla="val -40833"/>
              <a:gd name="adj6" fmla="val -126032"/>
            </a:avLst>
          </a:prstGeom>
          <a:noFill/>
          <a:ln w="9525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Motion-Control 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Moveit_highleve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83" b="27778"/>
          <a:stretch>
            <a:fillRect/>
          </a:stretch>
        </p:blipFill>
        <p:spPr>
          <a:xfrm>
            <a:off x="1371600" y="757497"/>
            <a:ext cx="5504330" cy="5643303"/>
          </a:xfrm>
          <a:prstGeom prst="rect">
            <a:avLst/>
          </a:prstGeom>
        </p:spPr>
      </p:pic>
      <p:grpSp>
        <p:nvGrpSpPr>
          <p:cNvPr id="10" name="Group 13"/>
          <p:cNvGrpSpPr/>
          <p:nvPr/>
        </p:nvGrpSpPr>
        <p:grpSpPr>
          <a:xfrm flipH="1">
            <a:off x="7239000" y="1981200"/>
            <a:ext cx="504825" cy="228600"/>
            <a:chOff x="4800600" y="3505200"/>
            <a:chExt cx="733425" cy="381000"/>
          </a:xfrm>
        </p:grpSpPr>
        <p:sp>
          <p:nvSpPr>
            <p:cNvPr id="11" name="Isosceles Triangle 10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86600" y="21921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Sensor Input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http://moveit.ros.org/wiki/index.php</a:t>
            </a:r>
            <a:r>
              <a:rPr lang="en-US" sz="800" dirty="0" smtClean="0">
                <a:hlinkClick r:id="rId3"/>
              </a:rPr>
              <a:t>/</a:t>
            </a:r>
            <a:r>
              <a:rPr lang="en-US" sz="800" dirty="0" smtClean="0">
                <a:hlinkClick r:id="rId3"/>
              </a:rPr>
              <a:t>Hydro</a:t>
            </a:r>
            <a:r>
              <a:rPr lang="en-US" sz="800" dirty="0" smtClean="0">
                <a:hlinkClick r:id="rId3"/>
              </a:rPr>
              <a:t>/</a:t>
            </a:r>
            <a:r>
              <a:rPr lang="en-US" sz="800" dirty="0" smtClean="0">
                <a:hlinkClick r:id="rId3"/>
              </a:rPr>
              <a:t>High-level_Overview_Diagram</a:t>
            </a:r>
            <a:endParaRPr lang="en-US" sz="800" dirty="0" smtClean="0"/>
          </a:p>
          <a:p>
            <a:r>
              <a:rPr lang="en-US" sz="800" dirty="0" smtClean="0">
                <a:hlinkClick r:id="rId4"/>
              </a:rPr>
              <a:t>http://moveit.ros.org/wiki/index.php</a:t>
            </a:r>
            <a:r>
              <a:rPr lang="en-US" sz="800" dirty="0" smtClean="0">
                <a:hlinkClick r:id="rId4"/>
              </a:rPr>
              <a:t>/</a:t>
            </a:r>
            <a:r>
              <a:rPr lang="en-US" sz="800" dirty="0" smtClean="0">
                <a:hlinkClick r:id="rId4"/>
              </a:rPr>
              <a:t>Hydro</a:t>
            </a:r>
            <a:r>
              <a:rPr lang="en-US" sz="800" dirty="0" smtClean="0">
                <a:hlinkClick r:id="rId4"/>
              </a:rPr>
              <a:t>/</a:t>
            </a:r>
            <a:r>
              <a:rPr lang="en-US" sz="800" dirty="0" smtClean="0">
                <a:hlinkClick r:id="rId4"/>
              </a:rPr>
              <a:t>Pipeline_Overview_Diagram</a:t>
            </a:r>
            <a:endParaRPr lang="en-US" sz="8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Nav. vs. </a:t>
            </a:r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/>
              <a:t>Arm Navigation</a:t>
            </a:r>
          </a:p>
          <a:p>
            <a:r>
              <a:rPr lang="en-US" dirty="0" smtClean="0"/>
              <a:t>Released in 2011</a:t>
            </a:r>
          </a:p>
          <a:p>
            <a:pPr lvl="1"/>
            <a:r>
              <a:rPr lang="en-US" dirty="0" smtClean="0"/>
              <a:t>deprecated in Groovy</a:t>
            </a:r>
          </a:p>
          <a:p>
            <a:pPr lvl="1"/>
            <a:r>
              <a:rPr lang="en-US" dirty="0" smtClean="0"/>
              <a:t>stable, but </a:t>
            </a:r>
            <a:r>
              <a:rPr lang="en-US" dirty="0" err="1" smtClean="0"/>
              <a:t>obsoleted</a:t>
            </a:r>
            <a:endParaRPr lang="en-US" dirty="0" smtClean="0"/>
          </a:p>
          <a:p>
            <a:r>
              <a:rPr lang="en-US" dirty="0" smtClean="0"/>
              <a:t>Multiple nodes (8)</a:t>
            </a:r>
          </a:p>
          <a:p>
            <a:pPr lvl="1"/>
            <a:r>
              <a:rPr lang="en-US" sz="2000" i="1" dirty="0" smtClean="0"/>
              <a:t>extend by replacing nodes</a:t>
            </a:r>
          </a:p>
          <a:p>
            <a:r>
              <a:rPr lang="en-US" dirty="0" smtClean="0"/>
              <a:t>Standard ROS Interfaces</a:t>
            </a:r>
          </a:p>
          <a:p>
            <a:pPr lvl="1"/>
            <a:r>
              <a:rPr lang="en-US" dirty="0" smtClean="0"/>
              <a:t>messages, services, actions, ...</a:t>
            </a:r>
          </a:p>
          <a:p>
            <a:r>
              <a:rPr lang="en-US" dirty="0" smtClean="0"/>
              <a:t>Somewhat slow</a:t>
            </a:r>
          </a:p>
          <a:p>
            <a:pPr lvl="1"/>
            <a:r>
              <a:rPr lang="en-US" dirty="0" smtClean="0"/>
              <a:t>ROS </a:t>
            </a:r>
            <a:r>
              <a:rPr lang="en-US" dirty="0" err="1" smtClean="0"/>
              <a:t>comms</a:t>
            </a:r>
            <a:r>
              <a:rPr lang="en-US" dirty="0" smtClean="0"/>
              <a:t>. overhead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err="1" smtClean="0"/>
              <a:t>MoveIt</a:t>
            </a:r>
            <a:r>
              <a:rPr lang="en-US" b="1" dirty="0" smtClean="0"/>
              <a:t>!</a:t>
            </a:r>
          </a:p>
          <a:p>
            <a:r>
              <a:rPr lang="en-US" dirty="0" smtClean="0"/>
              <a:t>Released in 2013</a:t>
            </a:r>
          </a:p>
          <a:p>
            <a:pPr lvl="1"/>
            <a:r>
              <a:rPr lang="en-US" dirty="0" smtClean="0"/>
              <a:t>API still evolving</a:t>
            </a:r>
          </a:p>
          <a:p>
            <a:r>
              <a:rPr lang="en-US" dirty="0" smtClean="0"/>
              <a:t>One node</a:t>
            </a:r>
          </a:p>
          <a:p>
            <a:pPr lvl="1"/>
            <a:r>
              <a:rPr lang="en-US" dirty="0" smtClean="0"/>
              <a:t>component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i="1" dirty="0" smtClean="0"/>
              <a:t>extend by replacing </a:t>
            </a:r>
            <a:r>
              <a:rPr lang="en-US" i="1" dirty="0" err="1" smtClean="0"/>
              <a:t>plugins</a:t>
            </a:r>
            <a:endParaRPr lang="en-US" i="1" dirty="0" smtClean="0"/>
          </a:p>
          <a:p>
            <a:r>
              <a:rPr lang="en-US" dirty="0" smtClean="0"/>
              <a:t>Multi-Interfaces</a:t>
            </a:r>
          </a:p>
          <a:p>
            <a:pPr lvl="1"/>
            <a:r>
              <a:rPr lang="en-US" dirty="0" smtClean="0"/>
              <a:t>high-</a:t>
            </a:r>
            <a:r>
              <a:rPr lang="en-US" dirty="0" err="1" smtClean="0"/>
              <a:t>lvl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C++ objects</a:t>
            </a:r>
          </a:p>
          <a:p>
            <a:pPr lvl="1"/>
            <a:r>
              <a:rPr lang="en-US" dirty="0" smtClean="0"/>
              <a:t>messages, services, 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152400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152400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1266</Words>
  <Application>Microsoft Macintosh PowerPoint</Application>
  <PresentationFormat>On-screen Show (4:3)</PresentationFormat>
  <Paragraphs>342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Slide Template</vt:lpstr>
      <vt:lpstr>Title Slide ONLY</vt:lpstr>
      <vt:lpstr>Session 3: Motion Planning for Manipulators</vt:lpstr>
      <vt:lpstr>Outline</vt:lpstr>
      <vt:lpstr>Motion Planning in ROS</vt:lpstr>
      <vt:lpstr>Motion Planning in ROS</vt:lpstr>
      <vt:lpstr>Traditional Robot Programming</vt:lpstr>
      <vt:lpstr>ROS Motion Planning</vt:lpstr>
      <vt:lpstr>Motion Planning Components</vt:lpstr>
      <vt:lpstr>Motion-Control Components</vt:lpstr>
      <vt:lpstr>Arm Nav. vs. MoveIt!</vt:lpstr>
      <vt:lpstr>What Can MoveIt! Do?</vt:lpstr>
      <vt:lpstr>MoveIt! / Robot Integration</vt:lpstr>
      <vt:lpstr>Exercise 3.1</vt:lpstr>
      <vt:lpstr>HowTo: Set Up a New Robot</vt:lpstr>
      <vt:lpstr>Motivation</vt:lpstr>
      <vt:lpstr>HowTo: Set Up a New Robot</vt:lpstr>
      <vt:lpstr>Create a URDF</vt:lpstr>
      <vt:lpstr>Verify the URDF</vt:lpstr>
      <vt:lpstr>Exercise 3.2</vt:lpstr>
      <vt:lpstr>Create a MoveIt! Package</vt:lpstr>
      <vt:lpstr>Exercise 3.3</vt:lpstr>
      <vt:lpstr>Update MoveIt! Package</vt:lpstr>
      <vt:lpstr>Update MoveIt! Package</vt:lpstr>
      <vt:lpstr>Exercise 3.4</vt:lpstr>
      <vt:lpstr>HowTo: Motion Planning using MoveIt!</vt:lpstr>
      <vt:lpstr>Motion Planning in RViz</vt:lpstr>
      <vt:lpstr>Motion Planning in RViz</vt:lpstr>
      <vt:lpstr>Exercise 3.5</vt:lpstr>
      <vt:lpstr>Motion Planning in C++</vt:lpstr>
      <vt:lpstr>Reminder: MoveIt! Complexity</vt:lpstr>
      <vt:lpstr>Motion Planning in C++</vt:lpstr>
      <vt:lpstr>Behind the Scenes</vt:lpstr>
      <vt:lpstr>Exercise 3.6</vt:lpstr>
      <vt:lpstr>Questions?</vt:lpstr>
      <vt:lpstr>Contact Info.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2013-05-28T15:47:15Z</dcterms:created>
  <dcterms:modified xsi:type="dcterms:W3CDTF">2014-05-02T20:10:35Z</dcterms:modified>
</cp:coreProperties>
</file>